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0" r:id="rId2"/>
    <p:sldId id="27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C1868-544F-440B-97BC-1800614E3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1DA6F6-34B2-434E-92A1-58B41F9B2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2037C-B26B-4598-8459-3322532D2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06357-6C09-4181-BC61-8B4A164A8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2193A-ED93-4936-894A-4FF171897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33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2BB9F-2F56-4015-8CFD-9CC2148C3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43734-367E-442A-8B1E-E7394C25D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F7F21-79A8-4557-AC1E-3962B13F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B0B03-8434-4412-8848-7448E7745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CBEAE-24ED-4148-83C2-3D996E9B6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5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6F2BF3-A43E-4ADB-9E58-AD620AAA50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58D26-AB3C-4C5C-87AF-C46E8EB80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A2AFE-98C1-42CB-BC78-BA3EB8D5E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A0292-E7C1-49FE-8D83-1BCC5809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222CD-0DF7-4097-A052-7F6456408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459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- title and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7381" y="404664"/>
            <a:ext cx="1837995" cy="634082"/>
          </a:xfrm>
          <a:prstGeom prst="rect">
            <a:avLst/>
          </a:prstGeom>
        </p:spPr>
        <p:txBody>
          <a:bodyPr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EE2A24"/>
              </a:buClr>
              <a:buFont typeface="Arial" panose="020B0604020202020204" pitchFamily="34" charset="0"/>
              <a:buChar char="­"/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85750" lvl="0" indent="-285750">
              <a:buClr>
                <a:srgbClr val="EE2A24"/>
              </a:buClr>
              <a:buFont typeface="Arial" panose="020B0604020202020204" pitchFamily="34" charset="0"/>
              <a:buChar char="­"/>
            </a:pPr>
            <a:r>
              <a:rPr lang="en-GB" sz="1800" b="0" cap="none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</a:p>
          <a:p>
            <a:pPr marL="285750" lvl="0" indent="-285750">
              <a:buClr>
                <a:srgbClr val="EE2A24"/>
              </a:buClr>
              <a:buFont typeface="Arial" panose="020B0604020202020204" pitchFamily="34" charset="0"/>
              <a:buChar char="­"/>
            </a:pPr>
            <a:r>
              <a:rPr lang="en-GB" sz="1800" b="0" cap="none"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285750" lvl="0" indent="-285750">
              <a:buClr>
                <a:srgbClr val="EE2A24"/>
              </a:buClr>
              <a:buFont typeface="Arial" panose="020B0604020202020204" pitchFamily="34" charset="0"/>
              <a:buChar char="­"/>
            </a:pPr>
            <a:r>
              <a:rPr lang="en-GB" sz="1800" b="0" cap="none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</a:p>
          <a:p>
            <a:pPr marL="285750" lvl="0" indent="-285750">
              <a:buClr>
                <a:srgbClr val="EE2A24"/>
              </a:buClr>
              <a:buFont typeface="Arial" panose="020B0604020202020204" pitchFamily="34" charset="0"/>
              <a:buChar char="­"/>
            </a:pPr>
            <a:r>
              <a:rPr lang="en-GB" sz="1800" b="0" cap="none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 sz="1800" b="0" cap="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EE2A24"/>
              </a:buClr>
              <a:buFont typeface="Arial" panose="020B0604020202020204" pitchFamily="34" charset="0"/>
              <a:buChar char="­"/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85750" lvl="0" indent="-285750">
              <a:buClr>
                <a:srgbClr val="EE2A24"/>
              </a:buClr>
              <a:buFont typeface="Arial" panose="020B0604020202020204" pitchFamily="34" charset="0"/>
              <a:buChar char="­"/>
            </a:pPr>
            <a:r>
              <a:rPr lang="en-GB" sz="1800" b="0" cap="none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</a:p>
          <a:p>
            <a:pPr marL="285750" lvl="0" indent="-285750">
              <a:buClr>
                <a:srgbClr val="EE2A24"/>
              </a:buClr>
              <a:buFont typeface="Arial" panose="020B0604020202020204" pitchFamily="34" charset="0"/>
              <a:buChar char="­"/>
            </a:pPr>
            <a:r>
              <a:rPr lang="en-GB" sz="1800" b="0" cap="none"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285750" lvl="0" indent="-285750">
              <a:buClr>
                <a:srgbClr val="EE2A24"/>
              </a:buClr>
              <a:buFont typeface="Arial" panose="020B0604020202020204" pitchFamily="34" charset="0"/>
              <a:buChar char="­"/>
            </a:pPr>
            <a:r>
              <a:rPr lang="en-GB" sz="1800" b="0" cap="none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</a:p>
          <a:p>
            <a:pPr marL="285750" lvl="0" indent="-285750">
              <a:buClr>
                <a:srgbClr val="EE2A24"/>
              </a:buClr>
              <a:buFont typeface="Arial" panose="020B0604020202020204" pitchFamily="34" charset="0"/>
              <a:buChar char="­"/>
            </a:pPr>
            <a:r>
              <a:rPr lang="en-GB" sz="1800" b="0" cap="none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 sz="1800" b="0" cap="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A9E-34EC-4548-AD02-27A56988160B}" type="datetime1">
              <a:rPr lang="en-GB" smtClean="0"/>
              <a:t>28/09/2022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B5E6-E359-44ED-9300-60A46B2FD0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15426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A996F-B43D-463C-8C02-317818D2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AD368-CA67-47D0-8B9E-A9D25AF43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CE15A-5B48-4E10-9DCC-DF6B118B6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A3FD1-898C-48EC-8AA2-E386EB61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AA1A1-EA94-4DD3-8C9F-21AB7AE1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41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D4AC8-1A5A-4122-B8B3-4E5A7CE6F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165A7-F8AD-45C5-BFC4-478C8F02E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DAEF4-0299-4F59-B9C4-D7E65730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AF532-D03E-4E34-A937-40038E4A1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DF770-282B-42A2-8A8A-A70D073F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95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46185-2F47-4487-A6F1-388C5377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EE3DA-4CE7-4EF9-B35F-4D989BE1F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AC623-17DD-44A2-B768-1955453EF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5C059-7B66-499A-975B-3C0C54A6D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5FBEA8-8CE8-44DA-8C70-2D743038C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37CBF-0C6D-40AB-BD23-0ED6F12B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07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59840-2EB5-495C-816D-7AB815DA1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4B8E41-1D64-4271-BDC0-241C4834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BBFA8A-7BC1-4C0A-9B13-773EE6576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8123C2-DBCA-4C36-B72B-680056801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E01C9E-1898-43A4-9F92-4DFBE6F83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2106F4-9EFC-4F36-A5B0-C8A327A2D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760450-DE4C-4581-BB06-15197543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B08684-ED42-4022-832F-4EF7BDD3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86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7E5CC-2B77-4127-A595-D1246890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2066CE-1234-4817-BF08-B8720FB3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898476-5CBD-492A-AEB8-C8988C887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88DD6D-2807-46B1-B863-EF6E68D6C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43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34AEA-181B-444C-8F9F-E56A8ED35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C1D6B3-32FE-4A92-9E75-30EC7E2B9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CE0EB-D532-4BDD-B076-E49625F6B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711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1EE93-CBD3-45A9-9699-B5F93EE35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7A5E-FC01-4E13-BF8B-F9A7E7107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47FC1D-F4B8-43D0-945E-760455DB5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919C0-BD65-42B8-B4C6-7302FE3D4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26C5B1-764A-4E9F-B775-6948F5E0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81083-E7F4-4117-ABAC-F0ACDCFB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6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31949-0872-47E6-A845-CBD3D36CD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537826-0C00-42DF-95C7-29DFE25DA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DA295D-34A4-40B8-BE86-081BD4A44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D339D3-8320-4579-A6DA-293B8F6EA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EE4AD-0297-4F0E-BC62-FCE617A80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AD5E99-9984-476C-9D2C-DE91F2A79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17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88AD2-65C6-45F4-9752-0984CF982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25D73-ABD4-4F17-BC21-FA112555F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76718-0A26-4256-9B0D-B8F71B9A96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08932-F9AB-4C01-8D00-DA2E1E35E46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3F690-05CB-443A-9822-CDACA1555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1363E-D2CD-40F9-AB0B-144981A208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4C96F-BE7D-4C1F-A8A4-F21BE34FE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32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6">
            <a:extLst>
              <a:ext uri="{FF2B5EF4-FFF2-40B4-BE49-F238E27FC236}">
                <a16:creationId xmlns:a16="http://schemas.microsoft.com/office/drawing/2014/main" id="{26A9D96E-2107-4CB4-B24A-566E028D1669}"/>
              </a:ext>
            </a:extLst>
          </p:cNvPr>
          <p:cNvSpPr/>
          <p:nvPr/>
        </p:nvSpPr>
        <p:spPr>
          <a:xfrm>
            <a:off x="1651164" y="4417752"/>
            <a:ext cx="8820266" cy="777316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Level 5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E225F1BE-5481-40E8-A18F-A2D367A6D353}"/>
              </a:ext>
            </a:extLst>
          </p:cNvPr>
          <p:cNvSpPr/>
          <p:nvPr/>
        </p:nvSpPr>
        <p:spPr>
          <a:xfrm>
            <a:off x="1665611" y="1098865"/>
            <a:ext cx="8828176" cy="753586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Level 7</a:t>
            </a:r>
          </a:p>
        </p:txBody>
      </p:sp>
      <p:sp>
        <p:nvSpPr>
          <p:cNvPr id="16" name="Rounded Rectangle 6">
            <a:extLst>
              <a:ext uri="{FF2B5EF4-FFF2-40B4-BE49-F238E27FC236}">
                <a16:creationId xmlns:a16="http://schemas.microsoft.com/office/drawing/2014/main" id="{92617482-D24D-4F9E-84A4-2A52AD4BC451}"/>
              </a:ext>
            </a:extLst>
          </p:cNvPr>
          <p:cNvSpPr/>
          <p:nvPr/>
        </p:nvSpPr>
        <p:spPr>
          <a:xfrm>
            <a:off x="1651164" y="1907319"/>
            <a:ext cx="8828176" cy="243584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Level 6</a:t>
            </a:r>
          </a:p>
        </p:txBody>
      </p:sp>
      <p:sp>
        <p:nvSpPr>
          <p:cNvPr id="18" name="Rounded Rectangle 6">
            <a:extLst>
              <a:ext uri="{FF2B5EF4-FFF2-40B4-BE49-F238E27FC236}">
                <a16:creationId xmlns:a16="http://schemas.microsoft.com/office/drawing/2014/main" id="{F5FE883A-4382-425B-8DEB-461BD62AC92C}"/>
              </a:ext>
            </a:extLst>
          </p:cNvPr>
          <p:cNvSpPr/>
          <p:nvPr/>
        </p:nvSpPr>
        <p:spPr>
          <a:xfrm>
            <a:off x="1667829" y="5300803"/>
            <a:ext cx="8856342" cy="808957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Level 2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419CC83-4B62-41C0-9F69-289D03CC7336}"/>
              </a:ext>
            </a:extLst>
          </p:cNvPr>
          <p:cNvCxnSpPr>
            <a:cxnSpLocks/>
          </p:cNvCxnSpPr>
          <p:nvPr/>
        </p:nvCxnSpPr>
        <p:spPr>
          <a:xfrm>
            <a:off x="5941587" y="1358771"/>
            <a:ext cx="0" cy="548548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1621C204-B7CF-4FF5-81C9-A0A9A27C50BB}"/>
              </a:ext>
            </a:extLst>
          </p:cNvPr>
          <p:cNvSpPr/>
          <p:nvPr/>
        </p:nvSpPr>
        <p:spPr>
          <a:xfrm>
            <a:off x="5163542" y="1196753"/>
            <a:ext cx="1598805" cy="5145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Director for Health and Local Crisis Response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89DB1D59-B73E-1D45-B31E-30395085E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368" y="346646"/>
            <a:ext cx="8291264" cy="634082"/>
          </a:xfrm>
        </p:spPr>
        <p:txBody>
          <a:bodyPr/>
          <a:lstStyle/>
          <a:p>
            <a:r>
              <a:rPr lang="en-GB" b="0"/>
              <a:t>HLCR – National Management Team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70C1A2-304A-4B37-908A-8CCE4775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777F-8F19-4004-85E0-4C2F3B11BF85}" type="datetime1">
              <a:rPr lang="en-GB" smtClean="0"/>
              <a:t>28/09/2022</a:t>
            </a:fld>
            <a:endParaRPr lang="en-GB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623D39B-4AC6-ECF2-E3CA-5491B8947E8D}"/>
              </a:ext>
            </a:extLst>
          </p:cNvPr>
          <p:cNvCxnSpPr>
            <a:cxnSpLocks/>
          </p:cNvCxnSpPr>
          <p:nvPr/>
        </p:nvCxnSpPr>
        <p:spPr>
          <a:xfrm>
            <a:off x="4699123" y="3974563"/>
            <a:ext cx="0" cy="886379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E6EE6DD9-7623-489E-8CA3-52B93AD511DB}"/>
              </a:ext>
            </a:extLst>
          </p:cNvPr>
          <p:cNvSpPr/>
          <p:nvPr/>
        </p:nvSpPr>
        <p:spPr>
          <a:xfrm>
            <a:off x="3896247" y="4497704"/>
            <a:ext cx="1598804" cy="617412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Associate Area Director </a:t>
            </a:r>
            <a:b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South and Channel Islands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89D6F92-86CC-8B54-6A34-2C0A37061F09}"/>
              </a:ext>
            </a:extLst>
          </p:cNvPr>
          <p:cNvCxnSpPr>
            <a:cxnSpLocks/>
          </p:cNvCxnSpPr>
          <p:nvPr/>
        </p:nvCxnSpPr>
        <p:spPr>
          <a:xfrm flipH="1">
            <a:off x="3761863" y="1903014"/>
            <a:ext cx="5740840" cy="20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C7EF00E-8C17-BF8B-C78E-F7F3477DEAEA}"/>
              </a:ext>
            </a:extLst>
          </p:cNvPr>
          <p:cNvCxnSpPr>
            <a:cxnSpLocks/>
          </p:cNvCxnSpPr>
          <p:nvPr/>
        </p:nvCxnSpPr>
        <p:spPr>
          <a:xfrm>
            <a:off x="3761863" y="1897382"/>
            <a:ext cx="0" cy="1899373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ECD3F-FBB5-650D-A95C-FFF72D7217B9}"/>
              </a:ext>
            </a:extLst>
          </p:cNvPr>
          <p:cNvCxnSpPr>
            <a:cxnSpLocks/>
          </p:cNvCxnSpPr>
          <p:nvPr/>
        </p:nvCxnSpPr>
        <p:spPr>
          <a:xfrm>
            <a:off x="7472803" y="1897382"/>
            <a:ext cx="0" cy="1899373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FF0DA88-ECCA-B2AA-9531-6F6A6B9E7F2D}"/>
              </a:ext>
            </a:extLst>
          </p:cNvPr>
          <p:cNvCxnSpPr>
            <a:cxnSpLocks/>
          </p:cNvCxnSpPr>
          <p:nvPr/>
        </p:nvCxnSpPr>
        <p:spPr>
          <a:xfrm>
            <a:off x="9502703" y="1905089"/>
            <a:ext cx="0" cy="3800191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4CC96DAE-BB85-4C37-A444-E9D50468762F}"/>
              </a:ext>
            </a:extLst>
          </p:cNvPr>
          <p:cNvSpPr/>
          <p:nvPr/>
        </p:nvSpPr>
        <p:spPr>
          <a:xfrm>
            <a:off x="8703302" y="4497705"/>
            <a:ext cx="1598805" cy="53831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Business Support Manager (L3)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CCDB9E2-AD1A-414B-A3AD-72071428DD77}"/>
              </a:ext>
            </a:extLst>
          </p:cNvPr>
          <p:cNvSpPr/>
          <p:nvPr/>
        </p:nvSpPr>
        <p:spPr>
          <a:xfrm>
            <a:off x="8703302" y="5424260"/>
            <a:ext cx="1601023" cy="56204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Business Support Administrator 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54ACAFB-F69B-8552-A44E-579FA707936F}"/>
              </a:ext>
            </a:extLst>
          </p:cNvPr>
          <p:cNvCxnSpPr>
            <a:cxnSpLocks/>
          </p:cNvCxnSpPr>
          <p:nvPr/>
        </p:nvCxnSpPr>
        <p:spPr>
          <a:xfrm flipH="1">
            <a:off x="3373055" y="2376646"/>
            <a:ext cx="777617" cy="0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CF03A90-7B55-9FF9-0950-67E7B2275195}"/>
              </a:ext>
            </a:extLst>
          </p:cNvPr>
          <p:cNvCxnSpPr>
            <a:cxnSpLocks/>
          </p:cNvCxnSpPr>
          <p:nvPr/>
        </p:nvCxnSpPr>
        <p:spPr>
          <a:xfrm flipH="1">
            <a:off x="3340158" y="3092926"/>
            <a:ext cx="777617" cy="0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D0CABA7-2E15-4088-2F36-B00BFCEEC07A}"/>
              </a:ext>
            </a:extLst>
          </p:cNvPr>
          <p:cNvCxnSpPr>
            <a:cxnSpLocks/>
          </p:cNvCxnSpPr>
          <p:nvPr/>
        </p:nvCxnSpPr>
        <p:spPr>
          <a:xfrm flipH="1">
            <a:off x="3340158" y="3796754"/>
            <a:ext cx="777617" cy="0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D9E9D9D-9469-944F-4B3D-52A070C69B65}"/>
              </a:ext>
            </a:extLst>
          </p:cNvPr>
          <p:cNvCxnSpPr>
            <a:cxnSpLocks/>
          </p:cNvCxnSpPr>
          <p:nvPr/>
        </p:nvCxnSpPr>
        <p:spPr>
          <a:xfrm flipH="1">
            <a:off x="7083995" y="3796754"/>
            <a:ext cx="777617" cy="0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514E9CE-184C-2A84-F6AB-61FECD5C604E}"/>
              </a:ext>
            </a:extLst>
          </p:cNvPr>
          <p:cNvCxnSpPr>
            <a:cxnSpLocks/>
          </p:cNvCxnSpPr>
          <p:nvPr/>
        </p:nvCxnSpPr>
        <p:spPr>
          <a:xfrm flipH="1">
            <a:off x="7035858" y="3092926"/>
            <a:ext cx="777617" cy="0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A7BB9E0-594A-5454-4916-E8F995010ACD}"/>
              </a:ext>
            </a:extLst>
          </p:cNvPr>
          <p:cNvCxnSpPr>
            <a:cxnSpLocks/>
          </p:cNvCxnSpPr>
          <p:nvPr/>
        </p:nvCxnSpPr>
        <p:spPr>
          <a:xfrm flipH="1">
            <a:off x="7035858" y="2376646"/>
            <a:ext cx="777617" cy="0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8A95E55A-8E46-43DE-F9D6-486579549BA0}"/>
              </a:ext>
            </a:extLst>
          </p:cNvPr>
          <p:cNvSpPr/>
          <p:nvPr/>
        </p:nvSpPr>
        <p:spPr>
          <a:xfrm>
            <a:off x="2015853" y="2069353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Area Director for Scotland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902B87E-3F53-CB91-056B-0F8A83B96CAA}"/>
              </a:ext>
            </a:extLst>
          </p:cNvPr>
          <p:cNvSpPr/>
          <p:nvPr/>
        </p:nvSpPr>
        <p:spPr>
          <a:xfrm>
            <a:off x="2015853" y="2785569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Area Director for NI &amp; IOM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4F6F4AA-5F20-979A-9FF0-D335E1DF30D2}"/>
              </a:ext>
            </a:extLst>
          </p:cNvPr>
          <p:cNvSpPr/>
          <p:nvPr/>
        </p:nvSpPr>
        <p:spPr>
          <a:xfrm>
            <a:off x="2015853" y="3494165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Area Director for Wales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F432030-82D6-61A1-B2B5-E4A87800A5A2}"/>
              </a:ext>
            </a:extLst>
          </p:cNvPr>
          <p:cNvSpPr/>
          <p:nvPr/>
        </p:nvSpPr>
        <p:spPr>
          <a:xfrm>
            <a:off x="3896248" y="3524278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Area Director for </a:t>
            </a:r>
            <a:b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South &amp; CI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6DAB89-08A7-A317-EADB-D259EC850A18}"/>
              </a:ext>
            </a:extLst>
          </p:cNvPr>
          <p:cNvSpPr/>
          <p:nvPr/>
        </p:nvSpPr>
        <p:spPr>
          <a:xfrm>
            <a:off x="3896248" y="2793276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Area Director for North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AE31FAE-90DD-2A68-F688-551BF9332AC0}"/>
              </a:ext>
            </a:extLst>
          </p:cNvPr>
          <p:cNvSpPr/>
          <p:nvPr/>
        </p:nvSpPr>
        <p:spPr>
          <a:xfrm>
            <a:off x="3896248" y="2077060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Area Director for London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4EB593E-D907-33B1-F4A1-1644177186B9}"/>
              </a:ext>
            </a:extLst>
          </p:cNvPr>
          <p:cNvSpPr/>
          <p:nvPr/>
        </p:nvSpPr>
        <p:spPr>
          <a:xfrm>
            <a:off x="5739705" y="3550052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Programme Director </a:t>
            </a:r>
            <a:b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NHSE Season Surge Programme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CCCEDB0-67FC-9C1E-8262-F5D226A22B68}"/>
              </a:ext>
            </a:extLst>
          </p:cNvPr>
          <p:cNvSpPr/>
          <p:nvPr/>
        </p:nvSpPr>
        <p:spPr>
          <a:xfrm>
            <a:off x="5746163" y="2813556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Area Director for Central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63D32C5-E827-8BDC-2371-2E4105171C5D}"/>
              </a:ext>
            </a:extLst>
          </p:cNvPr>
          <p:cNvSpPr/>
          <p:nvPr/>
        </p:nvSpPr>
        <p:spPr>
          <a:xfrm>
            <a:off x="5746163" y="2077060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440" tIns="45720" rIns="91440" bIns="45720"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/>
                <a:cs typeface="Arial"/>
              </a:rPr>
              <a:t>Area Director for </a:t>
            </a:r>
            <a:b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dirty="0">
                <a:latin typeface="Arial"/>
                <a:cs typeface="Arial"/>
              </a:rPr>
              <a:t>South East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F5B8B28-E7E2-8C3E-26CF-B99BEA7AA6C6}"/>
              </a:ext>
            </a:extLst>
          </p:cNvPr>
          <p:cNvSpPr/>
          <p:nvPr/>
        </p:nvSpPr>
        <p:spPr>
          <a:xfrm>
            <a:off x="7613642" y="3501872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Head of Ambulance Support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A6083F7-5B3F-D94C-48A8-E19DAB9AD4D1}"/>
              </a:ext>
            </a:extLst>
          </p:cNvPr>
          <p:cNvSpPr/>
          <p:nvPr/>
        </p:nvSpPr>
        <p:spPr>
          <a:xfrm>
            <a:off x="7613642" y="2793276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Head of Contract Development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B2165B2-FDEE-3A32-2AAA-FFB824CFCE32}"/>
              </a:ext>
            </a:extLst>
          </p:cNvPr>
          <p:cNvSpPr/>
          <p:nvPr/>
        </p:nvSpPr>
        <p:spPr>
          <a:xfrm>
            <a:off x="7613642" y="2077060"/>
            <a:ext cx="1598805" cy="60518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UK Head of Development </a:t>
            </a:r>
            <a:b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</a:p>
        </p:txBody>
      </p:sp>
    </p:spTree>
    <p:extLst>
      <p:ext uri="{BB962C8B-B14F-4D97-AF65-F5344CB8AC3E}">
        <p14:creationId xmlns:p14="http://schemas.microsoft.com/office/powerpoint/2010/main" val="259288349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ounded Rectangle 6">
            <a:extLst>
              <a:ext uri="{FF2B5EF4-FFF2-40B4-BE49-F238E27FC236}">
                <a16:creationId xmlns:a16="http://schemas.microsoft.com/office/drawing/2014/main" id="{0A0E3E46-6925-48BD-B922-BE6D6072A56C}"/>
              </a:ext>
            </a:extLst>
          </p:cNvPr>
          <p:cNvSpPr/>
          <p:nvPr/>
        </p:nvSpPr>
        <p:spPr>
          <a:xfrm>
            <a:off x="1655876" y="4782634"/>
            <a:ext cx="8927884" cy="878511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40" tIns="45720" rIns="91440" bIns="45720" rtlCol="0" anchor="t"/>
          <a:lstStyle/>
          <a:p>
            <a:pPr algn="ctr"/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Level 1</a:t>
            </a:r>
          </a:p>
        </p:txBody>
      </p:sp>
      <p:sp>
        <p:nvSpPr>
          <p:cNvPr id="33" name="Rounded Rectangle 6">
            <a:extLst>
              <a:ext uri="{FF2B5EF4-FFF2-40B4-BE49-F238E27FC236}">
                <a16:creationId xmlns:a16="http://schemas.microsoft.com/office/drawing/2014/main" id="{ABE39B0B-2EF4-4289-A686-DDC77B185ABE}"/>
              </a:ext>
            </a:extLst>
          </p:cNvPr>
          <p:cNvSpPr/>
          <p:nvPr/>
        </p:nvSpPr>
        <p:spPr>
          <a:xfrm>
            <a:off x="1900290" y="7547625"/>
            <a:ext cx="8927883" cy="878511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Level 1</a:t>
            </a:r>
          </a:p>
        </p:txBody>
      </p:sp>
      <p:sp>
        <p:nvSpPr>
          <p:cNvPr id="24" name="Rounded Rectangle 6">
            <a:extLst>
              <a:ext uri="{FF2B5EF4-FFF2-40B4-BE49-F238E27FC236}">
                <a16:creationId xmlns:a16="http://schemas.microsoft.com/office/drawing/2014/main" id="{78F82770-869A-4B35-8F0C-B9791461AADE}"/>
              </a:ext>
            </a:extLst>
          </p:cNvPr>
          <p:cNvSpPr/>
          <p:nvPr/>
        </p:nvSpPr>
        <p:spPr>
          <a:xfrm>
            <a:off x="1655876" y="3846634"/>
            <a:ext cx="8927884" cy="878511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Level 2</a:t>
            </a:r>
          </a:p>
        </p:txBody>
      </p:sp>
      <p:sp>
        <p:nvSpPr>
          <p:cNvPr id="21" name="Rounded Rectangle 6">
            <a:extLst>
              <a:ext uri="{FF2B5EF4-FFF2-40B4-BE49-F238E27FC236}">
                <a16:creationId xmlns:a16="http://schemas.microsoft.com/office/drawing/2014/main" id="{AFF9E1B3-A313-45FC-AB51-DC9367BF00E7}"/>
              </a:ext>
            </a:extLst>
          </p:cNvPr>
          <p:cNvSpPr/>
          <p:nvPr/>
        </p:nvSpPr>
        <p:spPr>
          <a:xfrm>
            <a:off x="1655876" y="2906095"/>
            <a:ext cx="8927884" cy="878511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Level 3</a:t>
            </a:r>
          </a:p>
        </p:txBody>
      </p:sp>
      <p:sp>
        <p:nvSpPr>
          <p:cNvPr id="61" name="Rounded Rectangle 6">
            <a:extLst>
              <a:ext uri="{FF2B5EF4-FFF2-40B4-BE49-F238E27FC236}">
                <a16:creationId xmlns:a16="http://schemas.microsoft.com/office/drawing/2014/main" id="{2E657C2A-1A7F-4C87-97D8-4AEE4342FD4E}"/>
              </a:ext>
            </a:extLst>
          </p:cNvPr>
          <p:cNvSpPr/>
          <p:nvPr/>
        </p:nvSpPr>
        <p:spPr>
          <a:xfrm>
            <a:off x="1655876" y="1970545"/>
            <a:ext cx="8927885" cy="878511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Level 4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E225F1BE-5481-40E8-A18F-A2D367A6D353}"/>
              </a:ext>
            </a:extLst>
          </p:cNvPr>
          <p:cNvSpPr/>
          <p:nvPr/>
        </p:nvSpPr>
        <p:spPr>
          <a:xfrm>
            <a:off x="1655876" y="957852"/>
            <a:ext cx="8927885" cy="936104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Level 6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419CC83-4B62-41C0-9F69-289D03CC7336}"/>
              </a:ext>
            </a:extLst>
          </p:cNvPr>
          <p:cNvCxnSpPr>
            <a:cxnSpLocks/>
          </p:cNvCxnSpPr>
          <p:nvPr/>
        </p:nvCxnSpPr>
        <p:spPr>
          <a:xfrm>
            <a:off x="5879978" y="1412777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1621C204-B7CF-4FF5-81C9-A0A9A27C50BB}"/>
              </a:ext>
            </a:extLst>
          </p:cNvPr>
          <p:cNvSpPr/>
          <p:nvPr/>
        </p:nvSpPr>
        <p:spPr>
          <a:xfrm>
            <a:off x="4727848" y="1078616"/>
            <a:ext cx="2380530" cy="69420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440" tIns="45720" rIns="91440" bIns="45720"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/>
                <a:cs typeface="Arial"/>
              </a:rPr>
              <a:t>Director of HLCR, Scotland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C332B66-59A3-4E0F-A473-E459AE7E2123}"/>
              </a:ext>
            </a:extLst>
          </p:cNvPr>
          <p:cNvCxnSpPr>
            <a:cxnSpLocks/>
          </p:cNvCxnSpPr>
          <p:nvPr/>
        </p:nvCxnSpPr>
        <p:spPr>
          <a:xfrm flipH="1">
            <a:off x="2999656" y="1912951"/>
            <a:ext cx="6875600" cy="5082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FB2D34B-8160-420B-A750-DFA401767E8A}"/>
              </a:ext>
            </a:extLst>
          </p:cNvPr>
          <p:cNvCxnSpPr>
            <a:cxnSpLocks/>
          </p:cNvCxnSpPr>
          <p:nvPr/>
        </p:nvCxnSpPr>
        <p:spPr>
          <a:xfrm>
            <a:off x="2999656" y="1913505"/>
            <a:ext cx="0" cy="935550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5531566-56A8-418A-AAB8-239BD4810F55}"/>
              </a:ext>
            </a:extLst>
          </p:cNvPr>
          <p:cNvCxnSpPr>
            <a:cxnSpLocks/>
          </p:cNvCxnSpPr>
          <p:nvPr/>
        </p:nvCxnSpPr>
        <p:spPr>
          <a:xfrm flipH="1">
            <a:off x="5085440" y="1923781"/>
            <a:ext cx="2449" cy="946078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45DC4A4-E001-435E-8095-FC6C51080EDA}"/>
              </a:ext>
            </a:extLst>
          </p:cNvPr>
          <p:cNvCxnSpPr>
            <a:cxnSpLocks/>
          </p:cNvCxnSpPr>
          <p:nvPr/>
        </p:nvCxnSpPr>
        <p:spPr>
          <a:xfrm>
            <a:off x="6816080" y="1925949"/>
            <a:ext cx="0" cy="943910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8C3531B-D840-4C65-AD4F-F77CC4238A98}"/>
              </a:ext>
            </a:extLst>
          </p:cNvPr>
          <p:cNvCxnSpPr>
            <a:cxnSpLocks/>
          </p:cNvCxnSpPr>
          <p:nvPr/>
        </p:nvCxnSpPr>
        <p:spPr>
          <a:xfrm>
            <a:off x="8328248" y="1923782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75265CB-DE7D-4C73-82E2-3D6251604C96}"/>
              </a:ext>
            </a:extLst>
          </p:cNvPr>
          <p:cNvCxnSpPr>
            <a:cxnSpLocks/>
          </p:cNvCxnSpPr>
          <p:nvPr/>
        </p:nvCxnSpPr>
        <p:spPr>
          <a:xfrm>
            <a:off x="9875256" y="1913506"/>
            <a:ext cx="0" cy="3171679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2AC90BC0-7729-4FE4-9DEA-A78B9CD91536}"/>
              </a:ext>
            </a:extLst>
          </p:cNvPr>
          <p:cNvSpPr/>
          <p:nvPr/>
        </p:nvSpPr>
        <p:spPr>
          <a:xfrm>
            <a:off x="2329583" y="2066985"/>
            <a:ext cx="1393190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ER Operations Manager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C872FC3-ADE9-417B-ABC1-77B3A2A0651A}"/>
              </a:ext>
            </a:extLst>
          </p:cNvPr>
          <p:cNvSpPr/>
          <p:nvPr/>
        </p:nvSpPr>
        <p:spPr>
          <a:xfrm>
            <a:off x="4414778" y="2066984"/>
            <a:ext cx="1393190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440" tIns="45720" rIns="91440" bIns="45720"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/>
                <a:cs typeface="Arial"/>
              </a:rPr>
              <a:t>IL Operations Manager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1E157A6-4817-45E7-B9AA-37A9A3A28C53}"/>
              </a:ext>
            </a:extLst>
          </p:cNvPr>
          <p:cNvSpPr/>
          <p:nvPr/>
        </p:nvSpPr>
        <p:spPr>
          <a:xfrm>
            <a:off x="6070962" y="2066984"/>
            <a:ext cx="1393190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IL Operations Manager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AF608BC-902B-47D3-A957-9F5F2DAE03EA}"/>
              </a:ext>
            </a:extLst>
          </p:cNvPr>
          <p:cNvSpPr/>
          <p:nvPr/>
        </p:nvSpPr>
        <p:spPr>
          <a:xfrm>
            <a:off x="7608168" y="2074552"/>
            <a:ext cx="1393190" cy="665655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440" tIns="45720" rIns="91440" bIns="45720"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/>
                <a:cs typeface="Arial"/>
              </a:rPr>
              <a:t>Business &amp; Partnership Development Manager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A4B1C2C-7807-4B6B-BBDA-BAA5C76DE990}"/>
              </a:ext>
            </a:extLst>
          </p:cNvPr>
          <p:cNvSpPr/>
          <p:nvPr/>
        </p:nvSpPr>
        <p:spPr>
          <a:xfrm>
            <a:off x="9095298" y="2074552"/>
            <a:ext cx="1393190" cy="665655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Integration Programme Manager / Project Manager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D57794E-FFAC-4E9D-BD1D-D3A3D6D1DB96}"/>
              </a:ext>
            </a:extLst>
          </p:cNvPr>
          <p:cNvCxnSpPr>
            <a:cxnSpLocks/>
          </p:cNvCxnSpPr>
          <p:nvPr/>
        </p:nvCxnSpPr>
        <p:spPr>
          <a:xfrm flipH="1">
            <a:off x="2318134" y="2849056"/>
            <a:ext cx="1413052" cy="3881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1F88D6B-50C5-40EA-A05F-3B4A08271B1F}"/>
              </a:ext>
            </a:extLst>
          </p:cNvPr>
          <p:cNvCxnSpPr>
            <a:cxnSpLocks/>
          </p:cNvCxnSpPr>
          <p:nvPr/>
        </p:nvCxnSpPr>
        <p:spPr>
          <a:xfrm>
            <a:off x="2329583" y="2849056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D20D980-98E5-43A2-95A0-3D20D6CA3CB5}"/>
              </a:ext>
            </a:extLst>
          </p:cNvPr>
          <p:cNvCxnSpPr>
            <a:cxnSpLocks/>
          </p:cNvCxnSpPr>
          <p:nvPr/>
        </p:nvCxnSpPr>
        <p:spPr>
          <a:xfrm>
            <a:off x="3731186" y="2849056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B71437C-5FC6-4069-9343-D2EBE02DC2CD}"/>
              </a:ext>
            </a:extLst>
          </p:cNvPr>
          <p:cNvCxnSpPr>
            <a:cxnSpLocks/>
          </p:cNvCxnSpPr>
          <p:nvPr/>
        </p:nvCxnSpPr>
        <p:spPr>
          <a:xfrm>
            <a:off x="3052726" y="2862098"/>
            <a:ext cx="0" cy="1423789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4E08D675-3963-4367-8455-CD67BC094C3A}"/>
              </a:ext>
            </a:extLst>
          </p:cNvPr>
          <p:cNvSpPr/>
          <p:nvPr/>
        </p:nvSpPr>
        <p:spPr>
          <a:xfrm>
            <a:off x="3359696" y="3011233"/>
            <a:ext cx="606452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Senior ER Officer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FD2F32E-C8A0-446F-A49B-DEDC9D610D43}"/>
              </a:ext>
            </a:extLst>
          </p:cNvPr>
          <p:cNvSpPr/>
          <p:nvPr/>
        </p:nvSpPr>
        <p:spPr>
          <a:xfrm>
            <a:off x="2681001" y="3011233"/>
            <a:ext cx="682204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Senior ER Officer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DC0B3A1-9DFF-40F2-8205-4987D6CE10C2}"/>
              </a:ext>
            </a:extLst>
          </p:cNvPr>
          <p:cNvSpPr/>
          <p:nvPr/>
        </p:nvSpPr>
        <p:spPr>
          <a:xfrm>
            <a:off x="1919536" y="3004173"/>
            <a:ext cx="757956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Senior ER Officer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61B65F7-1123-47FF-A3DE-6FEC9E9E18DB}"/>
              </a:ext>
            </a:extLst>
          </p:cNvPr>
          <p:cNvSpPr/>
          <p:nvPr/>
        </p:nvSpPr>
        <p:spPr>
          <a:xfrm>
            <a:off x="2713340" y="3949277"/>
            <a:ext cx="682204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440" tIns="45720" rIns="91440" bIns="45720"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endParaRPr lang="en-GB" sz="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>
                <a:latin typeface="Arial"/>
                <a:cs typeface="Arial"/>
              </a:rPr>
              <a:t>ER Officer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D924E30-09C6-410C-AC7E-5B4DFCE588BF}"/>
              </a:ext>
            </a:extLst>
          </p:cNvPr>
          <p:cNvCxnSpPr>
            <a:cxnSpLocks/>
          </p:cNvCxnSpPr>
          <p:nvPr/>
        </p:nvCxnSpPr>
        <p:spPr>
          <a:xfrm flipH="1" flipV="1">
            <a:off x="4439817" y="2847657"/>
            <a:ext cx="2016224" cy="14441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F64CD8B-6FE4-4485-B06B-EC2FB433071C}"/>
              </a:ext>
            </a:extLst>
          </p:cNvPr>
          <p:cNvCxnSpPr>
            <a:cxnSpLocks/>
          </p:cNvCxnSpPr>
          <p:nvPr/>
        </p:nvCxnSpPr>
        <p:spPr>
          <a:xfrm>
            <a:off x="4451265" y="2843776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1E38250-C5C0-4B44-8006-3781C0DAF3A5}"/>
              </a:ext>
            </a:extLst>
          </p:cNvPr>
          <p:cNvCxnSpPr>
            <a:cxnSpLocks/>
          </p:cNvCxnSpPr>
          <p:nvPr/>
        </p:nvCxnSpPr>
        <p:spPr>
          <a:xfrm>
            <a:off x="5735960" y="2843776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9DF77AE-BAF4-4F4D-ACFD-55EC739D0BEF}"/>
              </a:ext>
            </a:extLst>
          </p:cNvPr>
          <p:cNvCxnSpPr>
            <a:cxnSpLocks/>
          </p:cNvCxnSpPr>
          <p:nvPr/>
        </p:nvCxnSpPr>
        <p:spPr>
          <a:xfrm>
            <a:off x="5087888" y="2856818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AAFC3BA-6524-4086-B5F1-433B8786C63E}"/>
              </a:ext>
            </a:extLst>
          </p:cNvPr>
          <p:cNvCxnSpPr>
            <a:cxnSpLocks/>
          </p:cNvCxnSpPr>
          <p:nvPr/>
        </p:nvCxnSpPr>
        <p:spPr>
          <a:xfrm>
            <a:off x="6437456" y="2843775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7F2A63C5-6354-40FE-AA9F-032CCF35A9A4}"/>
              </a:ext>
            </a:extLst>
          </p:cNvPr>
          <p:cNvSpPr/>
          <p:nvPr/>
        </p:nvSpPr>
        <p:spPr>
          <a:xfrm>
            <a:off x="4087718" y="3011233"/>
            <a:ext cx="640131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IL Service Manager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4B346A1-6DDB-4C8F-AB6D-5FB455FA0E98}"/>
              </a:ext>
            </a:extLst>
          </p:cNvPr>
          <p:cNvSpPr/>
          <p:nvPr/>
        </p:nvSpPr>
        <p:spPr>
          <a:xfrm>
            <a:off x="4727849" y="3011233"/>
            <a:ext cx="640131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IL Service Manager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5BB9F46-8239-4F7F-9F0E-B6A6B753AF80}"/>
              </a:ext>
            </a:extLst>
          </p:cNvPr>
          <p:cNvSpPr/>
          <p:nvPr/>
        </p:nvSpPr>
        <p:spPr>
          <a:xfrm>
            <a:off x="5338859" y="3011233"/>
            <a:ext cx="765082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Land Rover Project Manager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B9ED833-11F8-4924-859A-EB09C1F8C0D7}"/>
              </a:ext>
            </a:extLst>
          </p:cNvPr>
          <p:cNvSpPr/>
          <p:nvPr/>
        </p:nvSpPr>
        <p:spPr>
          <a:xfrm>
            <a:off x="6103942" y="3011233"/>
            <a:ext cx="640131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 b="1">
                <a:latin typeface="Arial" panose="020B0604020202020204" pitchFamily="34" charset="0"/>
                <a:cs typeface="Arial" panose="020B0604020202020204" pitchFamily="34" charset="0"/>
              </a:rPr>
              <a:t>Options Posts</a:t>
            </a:r>
          </a:p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>
                <a:latin typeface="Arial" panose="020B0604020202020204" pitchFamily="34" charset="0"/>
                <a:cs typeface="Arial" panose="020B0604020202020204" pitchFamily="34" charset="0"/>
              </a:rPr>
              <a:t>See separate chart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61D151B-8CB2-465F-AEBC-DF65302D80E6}"/>
              </a:ext>
            </a:extLst>
          </p:cNvPr>
          <p:cNvCxnSpPr>
            <a:cxnSpLocks/>
          </p:cNvCxnSpPr>
          <p:nvPr/>
        </p:nvCxnSpPr>
        <p:spPr>
          <a:xfrm flipH="1" flipV="1">
            <a:off x="6824022" y="2855847"/>
            <a:ext cx="1720250" cy="8192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CAF719E-1228-4505-92F2-747069941C8B}"/>
              </a:ext>
            </a:extLst>
          </p:cNvPr>
          <p:cNvCxnSpPr>
            <a:cxnSpLocks/>
          </p:cNvCxnSpPr>
          <p:nvPr/>
        </p:nvCxnSpPr>
        <p:spPr>
          <a:xfrm>
            <a:off x="7259577" y="2852938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71FE94E-ACB8-416D-92DC-19094EAE641B}"/>
              </a:ext>
            </a:extLst>
          </p:cNvPr>
          <p:cNvCxnSpPr>
            <a:cxnSpLocks/>
          </p:cNvCxnSpPr>
          <p:nvPr/>
        </p:nvCxnSpPr>
        <p:spPr>
          <a:xfrm>
            <a:off x="8544272" y="2852938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D3FAD1A-B7D6-44B3-A9D2-F11B0B472B70}"/>
              </a:ext>
            </a:extLst>
          </p:cNvPr>
          <p:cNvCxnSpPr>
            <a:cxnSpLocks/>
          </p:cNvCxnSpPr>
          <p:nvPr/>
        </p:nvCxnSpPr>
        <p:spPr>
          <a:xfrm>
            <a:off x="7896200" y="2865980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79DB0288-C9E3-484D-9CB9-5B54C35616F6}"/>
              </a:ext>
            </a:extLst>
          </p:cNvPr>
          <p:cNvSpPr/>
          <p:nvPr/>
        </p:nvSpPr>
        <p:spPr>
          <a:xfrm>
            <a:off x="6896030" y="3020395"/>
            <a:ext cx="640131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IL Service Manager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F93680B-A209-4D74-8DE6-4124AFC28CA0}"/>
              </a:ext>
            </a:extLst>
          </p:cNvPr>
          <p:cNvSpPr/>
          <p:nvPr/>
        </p:nvSpPr>
        <p:spPr>
          <a:xfrm>
            <a:off x="7536160" y="3020395"/>
            <a:ext cx="720080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IL Service Manager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A964EF1-B740-4F4F-A077-45A4D90614B0}"/>
              </a:ext>
            </a:extLst>
          </p:cNvPr>
          <p:cNvSpPr/>
          <p:nvPr/>
        </p:nvSpPr>
        <p:spPr>
          <a:xfrm>
            <a:off x="8256241" y="3020395"/>
            <a:ext cx="656012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 b="1">
                <a:latin typeface="Arial" panose="020B0604020202020204" pitchFamily="34" charset="0"/>
                <a:cs typeface="Arial" panose="020B0604020202020204" pitchFamily="34" charset="0"/>
              </a:rPr>
              <a:t>Options Posts</a:t>
            </a:r>
          </a:p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>
                <a:latin typeface="Arial" panose="020B0604020202020204" pitchFamily="34" charset="0"/>
                <a:cs typeface="Arial" panose="020B0604020202020204" pitchFamily="34" charset="0"/>
              </a:rPr>
              <a:t>See Separate charts 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F051D59-3D1A-470D-9B54-8C6092ADE3BF}"/>
              </a:ext>
            </a:extLst>
          </p:cNvPr>
          <p:cNvSpPr/>
          <p:nvPr/>
        </p:nvSpPr>
        <p:spPr>
          <a:xfrm>
            <a:off x="8984262" y="3020395"/>
            <a:ext cx="640131" cy="673223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800" b="1">
                <a:latin typeface="Arial" panose="020B0604020202020204" pitchFamily="34" charset="0"/>
                <a:cs typeface="Arial" panose="020B0604020202020204" pitchFamily="34" charset="0"/>
              </a:rPr>
              <a:t>SVQ Trainers x 2</a:t>
            </a:r>
          </a:p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600">
                <a:latin typeface="Arial" panose="020B0604020202020204" pitchFamily="34" charset="0"/>
                <a:cs typeface="Arial" panose="020B0604020202020204" pitchFamily="34" charset="0"/>
              </a:rPr>
              <a:t>See separate chart</a:t>
            </a:r>
            <a:endParaRPr lang="en-GB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B68D742-DE12-4FE2-99AB-72DEA5AD1FF4}"/>
              </a:ext>
            </a:extLst>
          </p:cNvPr>
          <p:cNvSpPr/>
          <p:nvPr/>
        </p:nvSpPr>
        <p:spPr>
          <a:xfrm>
            <a:off x="4762690" y="4080939"/>
            <a:ext cx="2666621" cy="409897"/>
          </a:xfrm>
          <a:prstGeom prst="rect">
            <a:avLst/>
          </a:prstGeom>
          <a:ln w="9525">
            <a:solidFill>
              <a:srgbClr val="FF0000"/>
            </a:solidFill>
            <a:prstDash val="dash"/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b="1">
                <a:latin typeface="Arial" panose="020B0604020202020204" pitchFamily="34" charset="0"/>
                <a:cs typeface="Arial" panose="020B0604020202020204" pitchFamily="34" charset="0"/>
              </a:rPr>
              <a:t>IL Coordinators (see Following Chart)</a:t>
            </a:r>
            <a:endParaRPr lang="en-GB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4C358B-4833-4FC6-971E-0611E9DD311A}"/>
              </a:ext>
            </a:extLst>
          </p:cNvPr>
          <p:cNvSpPr/>
          <p:nvPr/>
        </p:nvSpPr>
        <p:spPr>
          <a:xfrm>
            <a:off x="9334033" y="4869455"/>
            <a:ext cx="1082447" cy="713944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Service Admin Assistant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678419F-DA04-4D80-8C98-1774578560A9}"/>
              </a:ext>
            </a:extLst>
          </p:cNvPr>
          <p:cNvSpPr/>
          <p:nvPr/>
        </p:nvSpPr>
        <p:spPr>
          <a:xfrm>
            <a:off x="9334032" y="3928914"/>
            <a:ext cx="1082447" cy="713944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Support Officer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5A14A7BE-DC1F-43AA-955D-F51E9E8BF8A7}"/>
              </a:ext>
            </a:extLst>
          </p:cNvPr>
          <p:cNvCxnSpPr>
            <a:cxnSpLocks/>
          </p:cNvCxnSpPr>
          <p:nvPr/>
        </p:nvCxnSpPr>
        <p:spPr>
          <a:xfrm flipH="1" flipV="1">
            <a:off x="7429311" y="4752062"/>
            <a:ext cx="2438677" cy="4096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42262F6-FBC4-47CB-8E0C-3C71D8051CC2}"/>
              </a:ext>
            </a:extLst>
          </p:cNvPr>
          <p:cNvCxnSpPr>
            <a:cxnSpLocks/>
          </p:cNvCxnSpPr>
          <p:nvPr/>
        </p:nvCxnSpPr>
        <p:spPr>
          <a:xfrm>
            <a:off x="7437187" y="4752063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A5B0054B-0DEE-45B2-B4F2-7B76807C5871}"/>
              </a:ext>
            </a:extLst>
          </p:cNvPr>
          <p:cNvCxnSpPr>
            <a:cxnSpLocks/>
          </p:cNvCxnSpPr>
          <p:nvPr/>
        </p:nvCxnSpPr>
        <p:spPr>
          <a:xfrm>
            <a:off x="8648648" y="4752063"/>
            <a:ext cx="0" cy="500175"/>
          </a:xfrm>
          <a:prstGeom prst="line">
            <a:avLst/>
          </a:prstGeom>
          <a:ln w="28575">
            <a:solidFill>
              <a:srgbClr val="A5002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15AE1A87-B957-468B-9CF8-3169E19BF7B5}"/>
              </a:ext>
            </a:extLst>
          </p:cNvPr>
          <p:cNvSpPr/>
          <p:nvPr/>
        </p:nvSpPr>
        <p:spPr>
          <a:xfrm>
            <a:off x="8126154" y="4869455"/>
            <a:ext cx="1082447" cy="713944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440" tIns="45720" rIns="91440" bIns="45720"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/>
                <a:cs typeface="Arial"/>
              </a:rPr>
              <a:t>Service Admin Assistant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68A2EC7-5EA6-4E9F-9AD0-5C515F11FD94}"/>
              </a:ext>
            </a:extLst>
          </p:cNvPr>
          <p:cNvSpPr/>
          <p:nvPr/>
        </p:nvSpPr>
        <p:spPr>
          <a:xfrm>
            <a:off x="6919439" y="4866131"/>
            <a:ext cx="1082447" cy="713944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440" tIns="45720" rIns="91440" bIns="45720" anchor="ctr"/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GB" sz="900" dirty="0">
                <a:latin typeface="Arial"/>
                <a:cs typeface="Arial"/>
              </a:rPr>
              <a:t>Service Admin Assistant</a:t>
            </a: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A278EE6E-7EA0-FC4B-AAC3-0B57AF524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183" y="202630"/>
            <a:ext cx="8291264" cy="634082"/>
          </a:xfrm>
        </p:spPr>
        <p:txBody>
          <a:bodyPr/>
          <a:lstStyle/>
          <a:p>
            <a:r>
              <a:rPr lang="en-GB" sz="2800" b="0"/>
              <a:t>HLCR – Scotland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591DF2-1B10-4235-A5C0-5182D355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4AEE-264B-427C-A850-7B1A219B9165}" type="datetime1">
              <a:rPr lang="en-GB" smtClean="0"/>
              <a:t>28/09/2022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276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signment" ma:contentTypeID="0x01010024D426D56EB36146B762C55E3239B27A00F230E0094DD90447967E6838D6E2A922" ma:contentTypeVersion="24" ma:contentTypeDescription="" ma:contentTypeScope="" ma:versionID="e0c74d58dd4971f47e1294a2f289afde">
  <xsd:schema xmlns:xsd="http://www.w3.org/2001/XMLSchema" xmlns:xs="http://www.w3.org/2001/XMLSchema" xmlns:p="http://schemas.microsoft.com/office/2006/metadata/properties" xmlns:ns1="http://schemas.microsoft.com/sharepoint/v3" xmlns:ns2="5b12561d-b03a-47d5-9db5-4e2bbf9ffb11" xmlns:ns3="71a9b04d-2874-443b-a243-8e2775767da3" targetNamespace="http://schemas.microsoft.com/office/2006/metadata/properties" ma:root="true" ma:fieldsID="8e388f69bba7cf27a2d8df13221a0a0b" ns1:_="" ns2:_="" ns3:_="">
    <xsd:import namespace="http://schemas.microsoft.com/sharepoint/v3"/>
    <xsd:import namespace="5b12561d-b03a-47d5-9db5-4e2bbf9ffb11"/>
    <xsd:import namespace="71a9b04d-2874-443b-a243-8e2775767da3"/>
    <xsd:element name="properties">
      <xsd:complexType>
        <xsd:sequence>
          <xsd:element name="documentManagement">
            <xsd:complexType>
              <xsd:all>
                <xsd:element ref="ns2:BusinessType" minOccurs="0"/>
                <xsd:element ref="ns2:FirefishReference" minOccurs="0"/>
                <xsd:element ref="ns2:Sector" minOccurs="0"/>
                <xsd:element ref="ns2:Team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2:DocumentType" minOccurs="0"/>
                <xsd:element ref="ns2:AssignmentStatus" minOccurs="0"/>
                <xsd:element ref="ns2:SharedWithUsers" minOccurs="0"/>
                <xsd:element ref="ns2:SharedWithDetails" minOccurs="0"/>
                <xsd:element ref="ns3:MediaServiceLocation" minOccurs="0"/>
                <xsd:element ref="ns1:_dlc_Exempt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6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12561d-b03a-47d5-9db5-4e2bbf9ffb11" elementFormDefault="qualified">
    <xsd:import namespace="http://schemas.microsoft.com/office/2006/documentManagement/types"/>
    <xsd:import namespace="http://schemas.microsoft.com/office/infopath/2007/PartnerControls"/>
    <xsd:element name="BusinessType" ma:index="8" nillable="true" ma:displayName="Business Type" ma:format="RadioButtons" ma:indexed="true" ma:internalName="BusinessType">
      <xsd:simpleType>
        <xsd:restriction base="dms:Choice">
          <xsd:enumeration value="Repeat Business"/>
          <xsd:enumeration value="New Client"/>
        </xsd:restriction>
      </xsd:simpleType>
    </xsd:element>
    <xsd:element name="FirefishReference" ma:index="9" nillable="true" ma:displayName="Firefish Reference" ma:description="Stores the unique FireFish reference" ma:indexed="true" ma:internalName="FirefishReference">
      <xsd:simpleType>
        <xsd:restriction base="dms:Text">
          <xsd:maxLength value="255"/>
        </xsd:restriction>
      </xsd:simpleType>
    </xsd:element>
    <xsd:element name="Sector" ma:index="10" nillable="true" ma:displayName="Sector" ma:format="Dropdown" ma:indexed="true" ma:internalName="Sector">
      <xsd:simpleType>
        <xsd:restriction base="dms:Choice">
          <xsd:enumeration value="Charities"/>
          <xsd:enumeration value="Education"/>
          <xsd:enumeration value="Housing"/>
          <xsd:enumeration value="Local Gov."/>
          <xsd:enumeration value="Membership / Trade organisations"/>
          <xsd:enumeration value="NDPBs"/>
          <xsd:enumeration value="NHS"/>
          <xsd:enumeration value="Private"/>
          <xsd:enumeration value="Scottish Government"/>
        </xsd:restriction>
      </xsd:simpleType>
    </xsd:element>
    <xsd:element name="Team" ma:index="11" nillable="true" ma:displayName="Team" ma:list="UserInfo" ma:SharePointGroup="0" ma:internalName="Team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umentType" ma:index="21" nillable="true" ma:displayName="Document Type" ma:format="Dropdown" ma:internalName="DocumentType">
      <xsd:simpleType>
        <xsd:restriction base="dms:Choice">
          <xsd:enumeration value="Advert"/>
          <xsd:enumeration value="Job Description or Candidate Pack"/>
          <xsd:enumeration value="Person Specification"/>
          <xsd:enumeration value="Assignment Confirmation Note"/>
          <xsd:enumeration value="Interview Questions"/>
          <xsd:enumeration value="Response Record"/>
          <xsd:enumeration value="Search Notes"/>
        </xsd:restriction>
      </xsd:simpleType>
    </xsd:element>
    <xsd:element name="AssignmentStatus" ma:index="22" nillable="true" ma:displayName="Assignment Status" ma:default="Open" ma:format="Dropdown" ma:indexed="true" ma:internalName="AssignmentStatus">
      <xsd:simpleType>
        <xsd:restriction base="dms:Choice">
          <xsd:enumeration value="Open"/>
          <xsd:enumeration value="Closed"/>
          <xsd:enumeration value="On Hold"/>
        </xsd:restriction>
      </xsd:simple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0" nillable="true" ma:displayName="Taxonomy Catch All Column" ma:hidden="true" ma:list="{dd01bd79-a0c6-4208-b7ab-054252243057}" ma:internalName="TaxCatchAll" ma:showField="CatchAllData" ma:web="5b12561d-b03a-47d5-9db5-4e2bbf9ffb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9b04d-2874-443b-a243-8e2775767d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a04e84d9-5569-4ece-a104-6459944b35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Policy Auditing</Name>
    <Synchronization>Synchronous</Synchronization>
    <Type>10001</Type>
    <SequenceNumber>1100</SequenceNumber>
    <Url/>
    <Assembly>Microsoft.Office.Policy, Version=16.0.0.0,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10002</Type>
    <SequenceNumber>1101</SequenceNumber>
    <Url/>
    <Assembly>Microsoft.Office.Policy, Version=16.0.0.0,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10004</Type>
    <SequenceNumber>1102</SequenceNumber>
    <Url/>
    <Assembly>Microsoft.Office.Policy, Version=16.0.0.0,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10006</Type>
    <SequenceNumber>1103</SequenceNumber>
    <Url/>
    <Assembly>Microsoft.Office.Policy, Version=16.0.0.0, Culture=neutral, PublicKeyToken=71e9bce111e9429c</Assembly>
    <Class>Microsoft.Office.RecordsManagement.Internal.AuditHandler</Class>
    <Data/>
    <Filter/>
  </Receiver>
</spe:Receivers>
</file>

<file path=customXml/item3.xml><?xml version="1.0" encoding="utf-8"?>
<?mso-contentType ?>
<p:Policy xmlns:p="office.server.policy" id="cfb4d6b5-4792-453b-aa2e-d455c30c61f3" local="false">
  <p:Name>Full Auditing</p:Name>
  <p:Description/>
  <p:Statement/>
  <p:PolicyItems>
    <p:PolicyItem featureId="Microsoft.Office.RecordsManagement.PolicyFeatures.PolicyAudit" staticId="0x01010024D426D56EB36146B762C55E3239B27A|1757814118" UniqueId="10b42a18-b6b7-4ebd-bc1d-d42ebbf6eb25">
      <p:Name>Auditing</p:Name>
      <p:Description>Audits user actions on documents and list items to the Audit Log.</p:Description>
      <p:CustomData>
        <Audit>
          <Update/>
          <CheckInOut/>
          <MoveCopy/>
          <DeleteRestore/>
        </Audit>
      </p:CustomData>
    </p:PolicyItem>
  </p:PolicyItems>
</p:Policy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488749-25D5-4829-A068-BBFBF6F6B18A}"/>
</file>

<file path=customXml/itemProps2.xml><?xml version="1.0" encoding="utf-8"?>
<ds:datastoreItem xmlns:ds="http://schemas.openxmlformats.org/officeDocument/2006/customXml" ds:itemID="{46759724-F0C4-4E13-A707-5A0DE27FC7EE}"/>
</file>

<file path=customXml/itemProps3.xml><?xml version="1.0" encoding="utf-8"?>
<ds:datastoreItem xmlns:ds="http://schemas.openxmlformats.org/officeDocument/2006/customXml" ds:itemID="{C41C160E-E70A-4FD2-B272-338851F6B9A4}"/>
</file>

<file path=customXml/itemProps4.xml><?xml version="1.0" encoding="utf-8"?>
<ds:datastoreItem xmlns:ds="http://schemas.openxmlformats.org/officeDocument/2006/customXml" ds:itemID="{8462467F-6AFC-4F41-8513-E8637746F4F7}"/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201</Words>
  <Application>Microsoft Office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HLCR – National Management Team</vt:lpstr>
      <vt:lpstr>HLCR – Scotland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HLCR – National Management Team</dc:title>
  <dc:creator>Kelly Watkiss</dc:creator>
  <cp:lastModifiedBy>Kelly Watkiss</cp:lastModifiedBy>
  <cp:revision>2</cp:revision>
  <dcterms:created xsi:type="dcterms:W3CDTF">2022-09-28T08:26:06Z</dcterms:created>
  <dcterms:modified xsi:type="dcterms:W3CDTF">2022-09-28T09:44:05Z</dcterms:modified>
</cp:coreProperties>
</file>